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1" r:id="rId2"/>
    <p:sldId id="317" r:id="rId3"/>
    <p:sldId id="314" r:id="rId4"/>
    <p:sldId id="316" r:id="rId5"/>
    <p:sldId id="333" r:id="rId6"/>
    <p:sldId id="334" r:id="rId7"/>
    <p:sldId id="330" r:id="rId8"/>
    <p:sldId id="320" r:id="rId9"/>
    <p:sldId id="321" r:id="rId10"/>
    <p:sldId id="326"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9D5A6E-3984-7D49-8A20-4EAFB2AC15C4}">
          <p14:sldIdLst>
            <p14:sldId id="261"/>
            <p14:sldId id="317"/>
            <p14:sldId id="314"/>
            <p14:sldId id="316"/>
            <p14:sldId id="333"/>
            <p14:sldId id="334"/>
            <p14:sldId id="330"/>
            <p14:sldId id="320"/>
            <p14:sldId id="321"/>
            <p14:sldId id="32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7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autoAdjust="0"/>
    <p:restoredTop sz="84367" autoAdjust="0"/>
  </p:normalViewPr>
  <p:slideViewPr>
    <p:cSldViewPr snapToGrid="0" snapToObjects="1">
      <p:cViewPr>
        <p:scale>
          <a:sx n="95" d="100"/>
          <a:sy n="95" d="100"/>
        </p:scale>
        <p:origin x="-136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CE1738-19EB-BF45-8BC3-B5606E1A6A4B}" type="datetimeFigureOut">
              <a:rPr lang="en-US" smtClean="0"/>
              <a:t>7/19/14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39F2BF-0DD4-9E4E-9DFF-53B3E37DC160}" type="slidenum">
              <a:rPr lang="en-US" smtClean="0"/>
              <a:t>‹#›</a:t>
            </a:fld>
            <a:endParaRPr lang="en-US"/>
          </a:p>
        </p:txBody>
      </p:sp>
    </p:spTree>
    <p:extLst>
      <p:ext uri="{BB962C8B-B14F-4D97-AF65-F5344CB8AC3E}">
        <p14:creationId xmlns:p14="http://schemas.microsoft.com/office/powerpoint/2010/main" val="3162434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ln/>
        </p:spPr>
        <p:txBody>
          <a:bodyPr/>
          <a:lstStyle/>
          <a:p>
            <a:pPr eaLnBrk="1" hangingPunct="1">
              <a:defRPr/>
            </a:pPr>
            <a:r>
              <a:rPr lang="en-US" sz="1400" dirty="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r>
              <a:rPr lang="en-US" sz="1400" smtClean="0">
                <a:latin typeface="Verdana" charset="0"/>
                <a:cs typeface="Verdana" charset="0"/>
                <a:sym typeface="Verdana" charset="0"/>
              </a:rPr>
              <a:t>. </a:t>
            </a:r>
            <a:endParaRPr lang="en-US" sz="1400" dirty="0" smtClean="0">
              <a:latin typeface="Verdana" charset="0"/>
              <a:cs typeface="Verdana" charset="0"/>
              <a:sym typeface="Verdan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Quoting Drew Conway: “The difficulty in defining these skills is that the split between substance and methodology is ambiguous, and as such it is unclear how to distinguish among hackers, statisticians, subject matter experts, their overlaps and where data science fits.</a:t>
            </a:r>
            <a:r>
              <a:rPr lang="en-US" baseline="0" dirty="0" smtClean="0"/>
              <a:t>  </a:t>
            </a:r>
            <a:r>
              <a:rPr lang="en-US" dirty="0" smtClean="0"/>
              <a:t>What is clear, however, is that one needs to learn a lot as they aspire to become a fully competent data scientist. “  Conway licensed the image CC-BY.</a:t>
            </a:r>
            <a:endParaRPr lang="en-US" dirty="0"/>
          </a:p>
        </p:txBody>
      </p:sp>
      <p:sp>
        <p:nvSpPr>
          <p:cNvPr id="4" name="Slide Number Placeholder 3"/>
          <p:cNvSpPr>
            <a:spLocks noGrp="1"/>
          </p:cNvSpPr>
          <p:nvPr>
            <p:ph type="sldNum" sz="quarter" idx="10"/>
          </p:nvPr>
        </p:nvSpPr>
        <p:spPr/>
        <p:txBody>
          <a:bodyPr/>
          <a:lstStyle/>
          <a:p>
            <a:fld id="{5839F2BF-0DD4-9E4E-9DFF-53B3E37DC160}" type="slidenum">
              <a:rPr lang="en-US" smtClean="0"/>
              <a:t>5</a:t>
            </a:fld>
            <a:endParaRPr lang="en-US"/>
          </a:p>
        </p:txBody>
      </p:sp>
    </p:spTree>
    <p:extLst>
      <p:ext uri="{BB962C8B-B14F-4D97-AF65-F5344CB8AC3E}">
        <p14:creationId xmlns:p14="http://schemas.microsoft.com/office/powerpoint/2010/main" val="101300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solidFill>
            <a:srgbClr val="FFFFFF"/>
          </a:solidFill>
          <a:ln/>
        </p:spPr>
      </p:sp>
      <p:sp>
        <p:nvSpPr>
          <p:cNvPr id="21506" name="Rectangle 2"/>
          <p:cNvSpPr>
            <a:spLocks noGrp="1" noChangeArrowheads="1"/>
          </p:cNvSpPr>
          <p:nvPr>
            <p:ph type="body" idx="1"/>
          </p:nvPr>
        </p:nvSpPr>
        <p:spPr>
          <a:ln/>
        </p:spPr>
        <p:txBody>
          <a:bodyPr/>
          <a:lstStyle/>
          <a:p>
            <a:pPr eaLnBrk="1" hangingPunct="1">
              <a:defRPr/>
            </a:pPr>
            <a:r>
              <a:rPr lang="en-US" sz="1400" smtClean="0">
                <a:latin typeface="Verdana" charset="0"/>
                <a:cs typeface="Verdana" charset="0"/>
                <a:sym typeface="Verdana" charset="0"/>
              </a:rPr>
              <a:t>NCEAS is an NSF funded research center whose mission is to advance the state of ecological knowledge through synthetic, cross-cutting studies using existing data.  Soon after NCEAS formed it became obvious that there was a large need for informatics tools that support synthetic research.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94261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7595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84141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0358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CCA445-15A1-EC44-AD62-37CDE0CF2D80}" type="datetimeFigureOut">
              <a:rPr lang="en-US" smtClean="0"/>
              <a:t>7/19/14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521387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392099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CCA445-15A1-EC44-AD62-37CDE0CF2D80}" type="datetimeFigureOut">
              <a:rPr lang="en-US" smtClean="0"/>
              <a:t>7/19/14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195237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CCA445-15A1-EC44-AD62-37CDE0CF2D80}" type="datetimeFigureOut">
              <a:rPr lang="en-US" smtClean="0"/>
              <a:t>7/19/14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648942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CA445-15A1-EC44-AD62-37CDE0CF2D80}" type="datetimeFigureOut">
              <a:rPr lang="en-US" smtClean="0"/>
              <a:t>7/19/14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2593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236613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CA445-15A1-EC44-AD62-37CDE0CF2D80}" type="datetimeFigureOut">
              <a:rPr lang="en-US" smtClean="0"/>
              <a:t>7/19/14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53C51-7F2E-314B-875C-F2D89415B816}" type="slidenum">
              <a:rPr lang="en-US" smtClean="0"/>
              <a:t>‹#›</a:t>
            </a:fld>
            <a:endParaRPr lang="en-US"/>
          </a:p>
        </p:txBody>
      </p:sp>
    </p:spTree>
    <p:extLst>
      <p:ext uri="{BB962C8B-B14F-4D97-AF65-F5344CB8AC3E}">
        <p14:creationId xmlns:p14="http://schemas.microsoft.com/office/powerpoint/2010/main" val="428524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CA445-15A1-EC44-AD62-37CDE0CF2D80}" type="datetimeFigureOut">
              <a:rPr lang="en-US" smtClean="0"/>
              <a:t>7/19/14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53C51-7F2E-314B-875C-F2D89415B816}" type="slidenum">
              <a:rPr lang="en-US" smtClean="0"/>
              <a:t>‹#›</a:t>
            </a:fld>
            <a:endParaRPr lang="en-US"/>
          </a:p>
        </p:txBody>
      </p:sp>
    </p:spTree>
    <p:extLst>
      <p:ext uri="{BB962C8B-B14F-4D97-AF65-F5344CB8AC3E}">
        <p14:creationId xmlns:p14="http://schemas.microsoft.com/office/powerpoint/2010/main" val="1376390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hyperlink" Target="https://creativecommons.org/licenses/by/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xfrm>
            <a:off x="749300" y="1655349"/>
            <a:ext cx="7645400" cy="4121022"/>
          </a:xfrm>
        </p:spPr>
        <p:txBody>
          <a:bodyPr rIns="132080">
            <a:normAutofit/>
          </a:bodyPr>
          <a:lstStyle/>
          <a:p>
            <a:pPr marL="39688" indent="0" algn="ctr">
              <a:spcBef>
                <a:spcPct val="0"/>
              </a:spcBef>
              <a:buNone/>
              <a:defRPr/>
            </a:pPr>
            <a:r>
              <a:rPr lang="en-US" sz="2000" dirty="0">
                <a:latin typeface="+mj-lt"/>
              </a:rPr>
              <a:t>Sponsored by:</a:t>
            </a:r>
          </a:p>
          <a:p>
            <a:pPr marL="39688" indent="0" algn="ctr">
              <a:spcBef>
                <a:spcPct val="0"/>
              </a:spcBef>
              <a:buNone/>
              <a:defRPr/>
            </a:pPr>
            <a:r>
              <a:rPr lang="en-US" sz="2000" dirty="0">
                <a:latin typeface="+mj-lt"/>
              </a:rPr>
              <a:t>Institute for Sustainable Earth </a:t>
            </a:r>
            <a:r>
              <a:rPr lang="en-US" sz="2000" dirty="0" smtClean="0">
                <a:latin typeface="+mj-lt"/>
              </a:rPr>
              <a:t>and Environmental </a:t>
            </a:r>
            <a:r>
              <a:rPr lang="en-US" sz="2000" dirty="0">
                <a:latin typeface="+mj-lt"/>
              </a:rPr>
              <a:t>Software (ISEES)</a:t>
            </a:r>
          </a:p>
          <a:p>
            <a:pPr marL="39688" indent="0" algn="ctr">
              <a:spcBef>
                <a:spcPct val="0"/>
              </a:spcBef>
              <a:buNone/>
              <a:defRPr/>
            </a:pPr>
            <a:r>
              <a:rPr lang="en-US" sz="2000" dirty="0">
                <a:latin typeface="+mj-lt"/>
              </a:rPr>
              <a:t>and</a:t>
            </a:r>
          </a:p>
          <a:p>
            <a:pPr marL="39688" indent="0" algn="ctr">
              <a:spcBef>
                <a:spcPct val="0"/>
              </a:spcBef>
              <a:buNone/>
              <a:defRPr/>
            </a:pPr>
            <a:r>
              <a:rPr lang="en-US" sz="2000" dirty="0">
                <a:latin typeface="+mj-lt"/>
              </a:rPr>
              <a:t>Water Science Software Institute (WSSI)</a:t>
            </a:r>
            <a:endParaRPr lang="en-US" sz="2000" dirty="0" smtClean="0">
              <a:latin typeface="+mj-lt"/>
            </a:endParaRPr>
          </a:p>
          <a:p>
            <a:pPr marL="39688" indent="0" algn="ctr" eaLnBrk="1" hangingPunct="1">
              <a:spcBef>
                <a:spcPct val="0"/>
              </a:spcBef>
              <a:buFont typeface="Verdana" charset="0"/>
              <a:buNone/>
              <a:defRPr/>
            </a:pPr>
            <a:endParaRPr lang="en-US" sz="2000" dirty="0" smtClean="0">
              <a:latin typeface="+mj-lt"/>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National Center for Ecological Analysis and Synthesis (NCEAS)</a:t>
            </a:r>
            <a:endParaRPr lang="en-US" sz="2000" b="1" dirty="0" smtClean="0">
              <a:latin typeface="+mj-lt"/>
              <a:sym typeface="Tahoma" charset="0"/>
            </a:endParaRP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California Santa </a:t>
            </a:r>
            <a:r>
              <a:rPr lang="en-US" sz="2000" dirty="0" smtClean="0">
                <a:latin typeface="+mj-lt"/>
                <a:cs typeface="Tahoma" charset="0"/>
                <a:sym typeface="Tahoma" charset="0"/>
              </a:rPr>
              <a:t>Barbara</a:t>
            </a:r>
          </a:p>
          <a:p>
            <a:pPr marL="39688" indent="0" algn="ctr" eaLnBrk="1" hangingPunct="1">
              <a:spcBef>
                <a:spcPct val="0"/>
              </a:spcBef>
              <a:buFont typeface="Verdana" charset="0"/>
              <a:buNone/>
              <a:defRPr/>
            </a:pPr>
            <a:endParaRPr lang="en-US" sz="2000" dirty="0" smtClean="0">
              <a:latin typeface="+mj-lt"/>
              <a:cs typeface="Tahoma" charset="0"/>
              <a:sym typeface="Tahoma" charset="0"/>
            </a:endParaRPr>
          </a:p>
          <a:p>
            <a:pPr marL="39688" indent="0" algn="ctr" eaLnBrk="1" hangingPunct="1">
              <a:spcBef>
                <a:spcPct val="0"/>
              </a:spcBef>
              <a:buFont typeface="Verdana" charset="0"/>
              <a:buNone/>
              <a:defRPr/>
            </a:pPr>
            <a:r>
              <a:rPr lang="en-US" sz="2000" b="1" dirty="0" smtClean="0">
                <a:latin typeface="+mj-lt"/>
                <a:cs typeface="Tahoma" charset="0"/>
                <a:sym typeface="Tahoma" charset="0"/>
              </a:rPr>
              <a:t>Renaissance Computing Institute (RENCI)</a:t>
            </a:r>
          </a:p>
          <a:p>
            <a:pPr marL="39688" indent="0" algn="ctr" eaLnBrk="1" hangingPunct="1">
              <a:spcBef>
                <a:spcPct val="0"/>
              </a:spcBef>
              <a:buFont typeface="Verdana" charset="0"/>
              <a:buNone/>
              <a:defRPr/>
            </a:pPr>
            <a:r>
              <a:rPr lang="en-US" sz="2000" dirty="0" smtClean="0">
                <a:latin typeface="+mj-lt"/>
                <a:cs typeface="Tahoma" charset="0"/>
                <a:sym typeface="Tahoma" charset="0"/>
              </a:rPr>
              <a:t>University of North Carolina</a:t>
            </a:r>
            <a:endParaRPr lang="en-US" sz="1800" dirty="0" smtClean="0">
              <a:latin typeface="+mj-lt"/>
              <a:sym typeface="Tahoma" charset="0"/>
            </a:endParaRPr>
          </a:p>
          <a:p>
            <a:pPr marL="39688" indent="0" algn="ctr" eaLnBrk="1" hangingPunct="1">
              <a:spcBef>
                <a:spcPct val="0"/>
              </a:spcBef>
              <a:buFont typeface="Verdana" charset="0"/>
              <a:buNone/>
              <a:defRPr/>
            </a:pPr>
            <a:endParaRPr lang="en-US" sz="1800" dirty="0" smtClean="0">
              <a:latin typeface="+mj-lt"/>
              <a:sym typeface="Tahoma" charset="0"/>
            </a:endParaRPr>
          </a:p>
          <a:p>
            <a:pPr marL="39688" indent="0" algn="ctr" eaLnBrk="1" hangingPunct="1">
              <a:spcBef>
                <a:spcPct val="0"/>
              </a:spcBef>
              <a:buFont typeface="Verdana" charset="0"/>
              <a:buNone/>
              <a:defRPr/>
            </a:pPr>
            <a:r>
              <a:rPr lang="en-US" sz="1800" dirty="0" smtClean="0">
                <a:latin typeface="+mj-lt"/>
                <a:cs typeface="Tahoma" charset="0"/>
                <a:sym typeface="Tahoma" charset="0"/>
              </a:rPr>
              <a:t>July 21 – August 8, 2014</a:t>
            </a:r>
            <a:endParaRPr lang="en-US" sz="1800" dirty="0" smtClean="0">
              <a:latin typeface="+mj-lt"/>
              <a:sym typeface="Tahoma" charset="0"/>
            </a:endParaRPr>
          </a:p>
        </p:txBody>
      </p:sp>
      <p:sp>
        <p:nvSpPr>
          <p:cNvPr id="17409" name="Rectangle 1"/>
          <p:cNvSpPr>
            <a:spLocks noGrp="1" noChangeArrowheads="1"/>
          </p:cNvSpPr>
          <p:nvPr>
            <p:ph type="title" idx="4294967295"/>
          </p:nvPr>
        </p:nvSpPr>
        <p:spPr>
          <a:xfrm>
            <a:off x="533400" y="222250"/>
            <a:ext cx="8064500" cy="1079500"/>
          </a:xfrm>
        </p:spPr>
        <p:txBody>
          <a:bodyPr rIns="39200" anchor="b">
            <a:normAutofit/>
          </a:bodyPr>
          <a:lstStyle/>
          <a:p>
            <a:pPr marL="38100">
              <a:lnSpc>
                <a:spcPct val="96000"/>
              </a:lnSpc>
              <a:tabLst>
                <a:tab pos="38100" algn="l"/>
                <a:tab pos="482600" algn="l"/>
                <a:tab pos="939800" algn="l"/>
                <a:tab pos="1384300" algn="l"/>
                <a:tab pos="1828800" algn="l"/>
                <a:tab pos="2286000" algn="l"/>
                <a:tab pos="2730500" algn="l"/>
                <a:tab pos="3187700" algn="l"/>
                <a:tab pos="3632200" algn="l"/>
                <a:tab pos="4076700" algn="l"/>
                <a:tab pos="4533900" algn="l"/>
                <a:tab pos="4978400" algn="l"/>
                <a:tab pos="5422900" algn="l"/>
                <a:tab pos="5880100" algn="l"/>
                <a:tab pos="6324600" algn="l"/>
                <a:tab pos="6781800" algn="l"/>
                <a:tab pos="7226300" algn="l"/>
                <a:tab pos="7670800" algn="l"/>
                <a:tab pos="8128000" algn="l"/>
                <a:tab pos="8572500" algn="l"/>
                <a:tab pos="9017000" algn="l"/>
                <a:tab pos="9029700" algn="l"/>
              </a:tabLst>
              <a:defRPr/>
            </a:pPr>
            <a:r>
              <a:rPr lang="en-US" sz="3600" dirty="0" smtClean="0">
                <a:cs typeface="Verdana Bold" charset="0"/>
                <a:sym typeface="Verdana Bold" charset="0"/>
              </a:rPr>
              <a:t>Open Science </a:t>
            </a:r>
            <a:r>
              <a:rPr lang="en-US" sz="3600" dirty="0">
                <a:cs typeface="Verdana Bold" charset="0"/>
                <a:sym typeface="Verdana Bold" charset="0"/>
              </a:rPr>
              <a:t>for Synthesis</a:t>
            </a:r>
            <a:br>
              <a:rPr lang="en-US" sz="3600" dirty="0">
                <a:cs typeface="Verdana Bold" charset="0"/>
                <a:sym typeface="Verdana Bold" charset="0"/>
              </a:rPr>
            </a:br>
            <a:r>
              <a:rPr lang="en-US" sz="2000" dirty="0">
                <a:cs typeface="Verdana Bold" charset="0"/>
                <a:sym typeface="Verdana Bold" charset="0"/>
              </a:rPr>
              <a:t>Software Skills Training for Early Career Scientists</a:t>
            </a:r>
            <a:endParaRPr lang="en-US" sz="2000" dirty="0" smtClean="0">
              <a:ea typeface="ヒラギノ角ゴ ProN W6" charset="0"/>
              <a:cs typeface="ヒラギノ角ゴ ProN W6" charset="0"/>
              <a:sym typeface="Verdana Bold" charset="0"/>
            </a:endParaRPr>
          </a:p>
        </p:txBody>
      </p:sp>
      <p:pic>
        <p:nvPicPr>
          <p:cNvPr id="4" name="Picture 3" descr="NCEAS-Stacked-4C (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55" y="4065823"/>
            <a:ext cx="1491961" cy="1340602"/>
          </a:xfrm>
          <a:prstGeom prst="rect">
            <a:avLst/>
          </a:prstGeom>
        </p:spPr>
      </p:pic>
      <p:pic>
        <p:nvPicPr>
          <p:cNvPr id="2" name="Picture 1" descr="RENCI_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732" y="4065823"/>
            <a:ext cx="2374900" cy="1295400"/>
          </a:xfrm>
          <a:prstGeom prst="rect">
            <a:avLst/>
          </a:prstGeom>
        </p:spPr>
      </p:pic>
      <p:sp>
        <p:nvSpPr>
          <p:cNvPr id="5" name="Rectangle 4"/>
          <p:cNvSpPr/>
          <p:nvPr/>
        </p:nvSpPr>
        <p:spPr>
          <a:xfrm>
            <a:off x="1910016" y="6304002"/>
            <a:ext cx="5267158" cy="369332"/>
          </a:xfrm>
          <a:prstGeom prst="rect">
            <a:avLst/>
          </a:prstGeom>
        </p:spPr>
        <p:txBody>
          <a:bodyPr wrap="square">
            <a:spAutoFit/>
          </a:bodyPr>
          <a:lstStyle/>
          <a:p>
            <a:pPr algn="ctr"/>
            <a:r>
              <a:rPr lang="en-US" dirty="0"/>
              <a:t>http://</a:t>
            </a:r>
            <a:r>
              <a:rPr lang="en-US" dirty="0" err="1"/>
              <a:t>creativecommons.org</a:t>
            </a:r>
            <a:r>
              <a:rPr lang="en-US" dirty="0"/>
              <a:t>/licenses/by/4.0/</a:t>
            </a:r>
          </a:p>
        </p:txBody>
      </p:sp>
      <p:sp>
        <p:nvSpPr>
          <p:cNvPr id="6" name="Rectangle 5"/>
          <p:cNvSpPr/>
          <p:nvPr/>
        </p:nvSpPr>
        <p:spPr>
          <a:xfrm>
            <a:off x="200526" y="5884524"/>
            <a:ext cx="8689474" cy="369332"/>
          </a:xfrm>
          <a:prstGeom prst="rect">
            <a:avLst/>
          </a:prstGeom>
        </p:spPr>
        <p:txBody>
          <a:bodyPr wrap="square">
            <a:spAutoFit/>
          </a:bodyPr>
          <a:lstStyle/>
          <a:p>
            <a:pPr algn="ctr"/>
            <a:r>
              <a:rPr lang="en-US" dirty="0" smtClean="0"/>
              <a:t>This </a:t>
            </a:r>
            <a:r>
              <a:rPr lang="en-US" dirty="0"/>
              <a:t>work is licensed under a Creative Commons Attribution 4.0 International License.</a:t>
            </a:r>
          </a:p>
        </p:txBody>
      </p:sp>
      <p:pic>
        <p:nvPicPr>
          <p:cNvPr id="7" name="Picture 6" descr="cc-b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6" y="6304002"/>
            <a:ext cx="1117600" cy="393700"/>
          </a:xfrm>
          <a:prstGeom prst="rect">
            <a:avLst/>
          </a:prstGeom>
        </p:spPr>
      </p:pic>
    </p:spTree>
    <p:extLst>
      <p:ext uri="{BB962C8B-B14F-4D97-AF65-F5344CB8AC3E}">
        <p14:creationId xmlns:p14="http://schemas.microsoft.com/office/powerpoint/2010/main" val="8648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an Institute build it “for them”? </a:t>
            </a:r>
          </a:p>
        </p:txBody>
      </p:sp>
      <p:sp>
        <p:nvSpPr>
          <p:cNvPr id="3" name="Content Placeholder 2"/>
          <p:cNvSpPr>
            <a:spLocks noGrp="1"/>
          </p:cNvSpPr>
          <p:nvPr>
            <p:ph idx="1"/>
          </p:nvPr>
        </p:nvSpPr>
        <p:spPr/>
        <p:txBody>
          <a:bodyPr/>
          <a:lstStyle/>
          <a:p>
            <a:r>
              <a:rPr lang="en-US" dirty="0" smtClean="0"/>
              <a:t>No. Must empower our community</a:t>
            </a:r>
          </a:p>
          <a:p>
            <a:pPr lvl="1"/>
            <a:r>
              <a:rPr lang="en-US" dirty="0" smtClean="0"/>
              <a:t>Scaling/leverage</a:t>
            </a:r>
          </a:p>
          <a:p>
            <a:pPr lvl="1"/>
            <a:r>
              <a:rPr lang="en-US" dirty="0" smtClean="0"/>
              <a:t>Creativity</a:t>
            </a:r>
          </a:p>
          <a:p>
            <a:pPr lvl="1"/>
            <a:r>
              <a:rPr lang="en-US" dirty="0" smtClean="0"/>
              <a:t>Knowledge of domain</a:t>
            </a:r>
          </a:p>
          <a:p>
            <a:endParaRPr lang="en-US" sz="1200" dirty="0" smtClean="0"/>
          </a:p>
          <a:p>
            <a:r>
              <a:rPr lang="en-US" dirty="0" smtClean="0"/>
              <a:t>Community driven initiative</a:t>
            </a:r>
          </a:p>
          <a:p>
            <a:pPr lvl="1"/>
            <a:r>
              <a:rPr lang="en-US" dirty="0" smtClean="0"/>
              <a:t>Model after synthesis centers</a:t>
            </a:r>
          </a:p>
          <a:p>
            <a:pPr lvl="1"/>
            <a:r>
              <a:rPr lang="en-US" dirty="0" smtClean="0"/>
              <a:t>Link to community initiatives such as ESIP</a:t>
            </a:r>
          </a:p>
        </p:txBody>
      </p:sp>
      <p:pic>
        <p:nvPicPr>
          <p:cNvPr id="5" name="Picture 4" descr="sci-drivers-work-session-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1113"/>
            <a:ext cx="9144000" cy="1366887"/>
          </a:xfrm>
          <a:prstGeom prst="rect">
            <a:avLst/>
          </a:prstGeom>
        </p:spPr>
      </p:pic>
    </p:spTree>
    <p:extLst>
      <p:ext uri="{BB962C8B-B14F-4D97-AF65-F5344CB8AC3E}">
        <p14:creationId xmlns:p14="http://schemas.microsoft.com/office/powerpoint/2010/main" val="2023977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126163"/>
            <a:ext cx="9144000" cy="731837"/>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03-26 at 7.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6"/>
            <a:ext cx="9144000" cy="6291422"/>
          </a:xfrm>
          <a:prstGeom prst="rect">
            <a:avLst/>
          </a:prstGeom>
        </p:spPr>
      </p:pic>
      <p:grpSp>
        <p:nvGrpSpPr>
          <p:cNvPr id="15" name="Group 14"/>
          <p:cNvGrpSpPr/>
          <p:nvPr/>
        </p:nvGrpSpPr>
        <p:grpSpPr>
          <a:xfrm>
            <a:off x="227261" y="3662950"/>
            <a:ext cx="4007853" cy="708577"/>
            <a:chOff x="227261" y="3662950"/>
            <a:chExt cx="4007853" cy="708577"/>
          </a:xfrm>
        </p:grpSpPr>
        <p:sp>
          <p:nvSpPr>
            <p:cNvPr id="8" name="Rectangle 7"/>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40629" y="4463339"/>
            <a:ext cx="4007853" cy="708577"/>
            <a:chOff x="227261" y="3662950"/>
            <a:chExt cx="4007853" cy="708577"/>
          </a:xfrm>
        </p:grpSpPr>
        <p:sp>
          <p:nvSpPr>
            <p:cNvPr id="17" name="Rectangle 16"/>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53997" y="5265492"/>
            <a:ext cx="4007853" cy="708577"/>
            <a:chOff x="227261" y="3662950"/>
            <a:chExt cx="4007853" cy="708577"/>
          </a:xfrm>
        </p:grpSpPr>
        <p:sp>
          <p:nvSpPr>
            <p:cNvPr id="20" name="Rectangle 19"/>
            <p:cNvSpPr/>
            <p:nvPr/>
          </p:nvSpPr>
          <p:spPr>
            <a:xfrm>
              <a:off x="227261" y="3662950"/>
              <a:ext cx="4007853" cy="708577"/>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7261" y="3662950"/>
              <a:ext cx="4007853" cy="45719"/>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253997" y="3747109"/>
            <a:ext cx="4572000" cy="584776"/>
          </a:xfrm>
          <a:prstGeom prst="rect">
            <a:avLst/>
          </a:prstGeom>
        </p:spPr>
        <p:txBody>
          <a:bodyPr>
            <a:spAutoFit/>
          </a:bodyPr>
          <a:lstStyle/>
          <a:p>
            <a:r>
              <a:rPr lang="en-US" sz="1200" i="1" dirty="0">
                <a:solidFill>
                  <a:schemeClr val="accent5">
                    <a:lumMod val="75000"/>
                  </a:schemeClr>
                </a:solidFill>
                <a:latin typeface="Verdana"/>
                <a:cs typeface="Verdana"/>
              </a:rPr>
              <a:t>Prioritizing Investments in </a:t>
            </a:r>
            <a:r>
              <a:rPr lang="en-US" sz="1200" i="1" dirty="0" smtClean="0">
                <a:solidFill>
                  <a:schemeClr val="accent5">
                    <a:lumMod val="75000"/>
                  </a:schemeClr>
                </a:solidFill>
                <a:latin typeface="Verdana"/>
                <a:cs typeface="Verdana"/>
              </a:rPr>
              <a:t>Nature</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Urban </a:t>
            </a:r>
            <a:r>
              <a:rPr lang="en-US" sz="2000" dirty="0">
                <a:solidFill>
                  <a:schemeClr val="accent5">
                    <a:lumMod val="75000"/>
                  </a:schemeClr>
                </a:solidFill>
                <a:latin typeface="Verdana"/>
                <a:cs typeface="Verdana"/>
              </a:rPr>
              <a:t>Water </a:t>
            </a:r>
            <a:r>
              <a:rPr lang="en-US" sz="2000" dirty="0" smtClean="0">
                <a:solidFill>
                  <a:schemeClr val="accent5">
                    <a:lumMod val="75000"/>
                  </a:schemeClr>
                </a:solidFill>
                <a:latin typeface="Verdana"/>
                <a:cs typeface="Verdana"/>
              </a:rPr>
              <a:t>Security</a:t>
            </a:r>
          </a:p>
        </p:txBody>
      </p:sp>
      <p:sp>
        <p:nvSpPr>
          <p:cNvPr id="22" name="Rectangle 21"/>
          <p:cNvSpPr/>
          <p:nvPr/>
        </p:nvSpPr>
        <p:spPr>
          <a:xfrm>
            <a:off x="253997" y="5467737"/>
            <a:ext cx="4572000" cy="400110"/>
          </a:xfrm>
          <a:prstGeom prst="rect">
            <a:avLst/>
          </a:prstGeom>
        </p:spPr>
        <p:txBody>
          <a:bodyPr>
            <a:spAutoFit/>
          </a:bodyPr>
          <a:lstStyle/>
          <a:p>
            <a:r>
              <a:rPr lang="en-US" sz="2000" dirty="0" smtClean="0">
                <a:solidFill>
                  <a:schemeClr val="accent5">
                    <a:lumMod val="75000"/>
                  </a:schemeClr>
                </a:solidFill>
                <a:latin typeface="Verdana"/>
                <a:cs typeface="Verdana"/>
              </a:rPr>
              <a:t>Making </a:t>
            </a:r>
            <a:r>
              <a:rPr lang="en-US" sz="2000" dirty="0">
                <a:solidFill>
                  <a:schemeClr val="accent5">
                    <a:lumMod val="75000"/>
                  </a:schemeClr>
                </a:solidFill>
                <a:latin typeface="Verdana"/>
                <a:cs typeface="Verdana"/>
              </a:rPr>
              <a:t>Ecosystems </a:t>
            </a:r>
            <a:r>
              <a:rPr lang="en-US" sz="2000" dirty="0" smtClean="0">
                <a:solidFill>
                  <a:schemeClr val="accent5">
                    <a:lumMod val="75000"/>
                  </a:schemeClr>
                </a:solidFill>
                <a:latin typeface="Verdana"/>
                <a:cs typeface="Verdana"/>
              </a:rPr>
              <a:t>Count</a:t>
            </a:r>
          </a:p>
        </p:txBody>
      </p:sp>
      <p:sp>
        <p:nvSpPr>
          <p:cNvPr id="23" name="Rectangle 22"/>
          <p:cNvSpPr/>
          <p:nvPr/>
        </p:nvSpPr>
        <p:spPr>
          <a:xfrm>
            <a:off x="253997" y="4556951"/>
            <a:ext cx="4572000" cy="584776"/>
          </a:xfrm>
          <a:prstGeom prst="rect">
            <a:avLst/>
          </a:prstGeom>
        </p:spPr>
        <p:txBody>
          <a:bodyPr>
            <a:spAutoFit/>
          </a:bodyPr>
          <a:lstStyle/>
          <a:p>
            <a:r>
              <a:rPr lang="en-US" sz="1200" i="1" dirty="0" smtClean="0">
                <a:solidFill>
                  <a:schemeClr val="accent5">
                    <a:lumMod val="75000"/>
                  </a:schemeClr>
                </a:solidFill>
                <a:latin typeface="Verdana"/>
                <a:cs typeface="Verdana"/>
              </a:rPr>
              <a:t>Smart </a:t>
            </a:r>
            <a:r>
              <a:rPr lang="en-US" sz="1200" i="1" dirty="0">
                <a:solidFill>
                  <a:schemeClr val="accent5">
                    <a:lumMod val="75000"/>
                  </a:schemeClr>
                </a:solidFill>
                <a:latin typeface="Verdana"/>
                <a:cs typeface="Verdana"/>
              </a:rPr>
              <a:t>Planning and Sustainable </a:t>
            </a:r>
            <a:r>
              <a:rPr lang="en-US" sz="1200" i="1" dirty="0" smtClean="0">
                <a:solidFill>
                  <a:schemeClr val="accent5">
                    <a:lumMod val="75000"/>
                  </a:schemeClr>
                </a:solidFill>
                <a:latin typeface="Verdana"/>
                <a:cs typeface="Verdana"/>
              </a:rPr>
              <a:t>Intensification</a:t>
            </a:r>
            <a:endParaRPr lang="en-US" sz="1200" dirty="0" smtClean="0">
              <a:solidFill>
                <a:schemeClr val="accent5">
                  <a:lumMod val="75000"/>
                </a:schemeClr>
              </a:solidFill>
              <a:latin typeface="Verdana"/>
              <a:cs typeface="Verdana"/>
            </a:endParaRPr>
          </a:p>
          <a:p>
            <a:r>
              <a:rPr lang="en-US" sz="2000" dirty="0" smtClean="0">
                <a:solidFill>
                  <a:schemeClr val="accent5">
                    <a:lumMod val="75000"/>
                  </a:schemeClr>
                </a:solidFill>
                <a:latin typeface="Verdana"/>
                <a:cs typeface="Verdana"/>
              </a:rPr>
              <a:t>Agriculture</a:t>
            </a:r>
          </a:p>
        </p:txBody>
      </p:sp>
      <p:pic>
        <p:nvPicPr>
          <p:cNvPr id="24" name="Picture 23" descr="snap-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46"/>
            <a:ext cx="1917833" cy="749352"/>
          </a:xfrm>
          <a:prstGeom prst="rect">
            <a:avLst/>
          </a:prstGeom>
        </p:spPr>
      </p:pic>
      <p:sp>
        <p:nvSpPr>
          <p:cNvPr id="25" name="Rectangle 24"/>
          <p:cNvSpPr/>
          <p:nvPr/>
        </p:nvSpPr>
        <p:spPr>
          <a:xfrm>
            <a:off x="0" y="1893721"/>
            <a:ext cx="4518526" cy="1608805"/>
          </a:xfrm>
          <a:prstGeom prst="rect">
            <a:avLst/>
          </a:prstGeom>
          <a:solidFill>
            <a:srgbClr val="EAE7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D0D0D"/>
                </a:solidFill>
                <a:latin typeface="Verdana"/>
                <a:cs typeface="Verdana"/>
              </a:rPr>
              <a:t>Science for Nature and People</a:t>
            </a:r>
            <a:endParaRPr lang="en-US" sz="3600" dirty="0">
              <a:solidFill>
                <a:srgbClr val="0D0D0D"/>
              </a:solidFill>
              <a:latin typeface="Verdana"/>
              <a:cs typeface="Verdana"/>
            </a:endParaRPr>
          </a:p>
        </p:txBody>
      </p:sp>
    </p:spTree>
    <p:extLst>
      <p:ext uri="{BB962C8B-B14F-4D97-AF65-F5344CB8AC3E}">
        <p14:creationId xmlns:p14="http://schemas.microsoft.com/office/powerpoint/2010/main" val="2152161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665955101_69357fdb1b_b.jpg"/>
          <p:cNvPicPr>
            <a:picLocks noChangeAspect="1"/>
          </p:cNvPicPr>
          <p:nvPr/>
        </p:nvPicPr>
        <p:blipFill>
          <a:blip r:embed="rId2">
            <a:duotone>
              <a:prstClr val="black"/>
              <a:schemeClr val="accent5">
                <a:tint val="45000"/>
                <a:satMod val="400000"/>
              </a:schemeClr>
            </a:duotone>
            <a:alphaModFix amt="26000"/>
            <a:extLst>
              <a:ext uri="{28A0092B-C50C-407E-A947-70E740481C1C}">
                <a14:useLocalDpi xmlns:a14="http://schemas.microsoft.com/office/drawing/2010/main" val="0"/>
              </a:ext>
            </a:extLst>
          </a:blip>
          <a:stretch>
            <a:fillRect/>
          </a:stretch>
        </p:blipFill>
        <p:spPr>
          <a:xfrm>
            <a:off x="-13369" y="-40108"/>
            <a:ext cx="9250947" cy="9144000"/>
          </a:xfrm>
          <a:prstGeom prst="rect">
            <a:avLst/>
          </a:prstGeom>
        </p:spPr>
      </p:pic>
      <p:sp>
        <p:nvSpPr>
          <p:cNvPr id="2" name="Title 1"/>
          <p:cNvSpPr>
            <a:spLocks noGrp="1"/>
          </p:cNvSpPr>
          <p:nvPr>
            <p:ph type="title"/>
          </p:nvPr>
        </p:nvSpPr>
        <p:spPr/>
        <p:txBody>
          <a:bodyPr/>
          <a:lstStyle/>
          <a:p>
            <a:r>
              <a:rPr lang="en-US" dirty="0"/>
              <a:t>10 types of </a:t>
            </a:r>
            <a:r>
              <a:rPr lang="en-US" dirty="0" smtClean="0"/>
              <a:t>people</a:t>
            </a:r>
            <a:endParaRPr lang="en-US" dirty="0"/>
          </a:p>
        </p:txBody>
      </p:sp>
      <p:sp>
        <p:nvSpPr>
          <p:cNvPr id="3" name="Content Placeholder 2"/>
          <p:cNvSpPr>
            <a:spLocks noGrp="1"/>
          </p:cNvSpPr>
          <p:nvPr>
            <p:ph idx="1"/>
          </p:nvPr>
        </p:nvSpPr>
        <p:spPr/>
        <p:txBody>
          <a:bodyPr>
            <a:normAutofit/>
          </a:bodyPr>
          <a:lstStyle/>
          <a:p>
            <a:endParaRPr lang="en-US" sz="4000" dirty="0" smtClean="0">
              <a:latin typeface="+mj-lt"/>
            </a:endParaRPr>
          </a:p>
          <a:p>
            <a:r>
              <a:rPr lang="en-US" sz="4000" dirty="0" smtClean="0">
                <a:latin typeface="+mj-lt"/>
              </a:rPr>
              <a:t>Those who understand binary</a:t>
            </a:r>
          </a:p>
          <a:p>
            <a:endParaRPr lang="en-US" sz="4000" dirty="0" smtClean="0">
              <a:latin typeface="+mj-lt"/>
            </a:endParaRPr>
          </a:p>
          <a:p>
            <a:r>
              <a:rPr lang="en-US" sz="4000" dirty="0" smtClean="0">
                <a:latin typeface="+mj-lt"/>
              </a:rPr>
              <a:t>Those who don’t</a:t>
            </a:r>
            <a:endParaRPr lang="en-US" sz="4000" dirty="0">
              <a:latin typeface="+mj-lt"/>
            </a:endParaRPr>
          </a:p>
        </p:txBody>
      </p:sp>
      <p:sp>
        <p:nvSpPr>
          <p:cNvPr id="5" name="TextBox 4"/>
          <p:cNvSpPr txBox="1"/>
          <p:nvPr/>
        </p:nvSpPr>
        <p:spPr>
          <a:xfrm>
            <a:off x="5134369" y="6507020"/>
            <a:ext cx="4009631" cy="307777"/>
          </a:xfrm>
          <a:prstGeom prst="rect">
            <a:avLst/>
          </a:prstGeom>
          <a:noFill/>
        </p:spPr>
        <p:txBody>
          <a:bodyPr wrap="none" rtlCol="0">
            <a:spAutoFit/>
          </a:bodyPr>
          <a:lstStyle/>
          <a:p>
            <a:r>
              <a:rPr lang="en-US" sz="1400" dirty="0" smtClean="0"/>
              <a:t>Source Image credit: Brett Jordan, Licensed </a:t>
            </a:r>
            <a:r>
              <a:rPr lang="en-US" sz="1400" dirty="0" smtClean="0">
                <a:hlinkClick r:id="rId3"/>
              </a:rPr>
              <a:t>CC-BY</a:t>
            </a:r>
            <a:endParaRPr lang="en-US" sz="1400" dirty="0"/>
          </a:p>
        </p:txBody>
      </p:sp>
    </p:spTree>
    <p:extLst>
      <p:ext uri="{BB962C8B-B14F-4D97-AF65-F5344CB8AC3E}">
        <p14:creationId xmlns:p14="http://schemas.microsoft.com/office/powerpoint/2010/main" val="346942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4-03-26 at 6.5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20"/>
            <a:ext cx="9144000" cy="5931000"/>
          </a:xfrm>
          <a:prstGeom prst="rect">
            <a:avLst/>
          </a:prstGeom>
        </p:spPr>
      </p:pic>
      <p:sp>
        <p:nvSpPr>
          <p:cNvPr id="6" name="Rectangle 5"/>
          <p:cNvSpPr/>
          <p:nvPr/>
        </p:nvSpPr>
        <p:spPr>
          <a:xfrm>
            <a:off x="745959" y="6394466"/>
            <a:ext cx="7940841" cy="400110"/>
          </a:xfrm>
          <a:prstGeom prst="rect">
            <a:avLst/>
          </a:prstGeom>
        </p:spPr>
        <p:txBody>
          <a:bodyPr wrap="square">
            <a:spAutoFit/>
          </a:bodyPr>
          <a:lstStyle/>
          <a:p>
            <a:r>
              <a:rPr lang="en-US" sz="2000" dirty="0">
                <a:latin typeface="Verdana"/>
                <a:cs typeface="Verdana"/>
              </a:rPr>
              <a:t>http://</a:t>
            </a:r>
            <a:r>
              <a:rPr lang="en-US" sz="2000" dirty="0" err="1">
                <a:latin typeface="Verdana"/>
                <a:cs typeface="Verdana"/>
              </a:rPr>
              <a:t>www.pgbovine.net</a:t>
            </a:r>
            <a:r>
              <a:rPr lang="en-US" sz="2000" dirty="0">
                <a:latin typeface="Verdana"/>
                <a:cs typeface="Verdana"/>
              </a:rPr>
              <a:t>/two-cultures-of-</a:t>
            </a:r>
            <a:r>
              <a:rPr lang="en-US" sz="2000" dirty="0" err="1">
                <a:latin typeface="Verdana"/>
                <a:cs typeface="Verdana"/>
              </a:rPr>
              <a:t>computing.htm</a:t>
            </a:r>
            <a:endParaRPr lang="en-US" sz="2000" dirty="0">
              <a:latin typeface="Verdana"/>
              <a:cs typeface="Verdana"/>
            </a:endParaRPr>
          </a:p>
        </p:txBody>
      </p:sp>
    </p:spTree>
    <p:extLst>
      <p:ext uri="{BB962C8B-B14F-4D97-AF65-F5344CB8AC3E}">
        <p14:creationId xmlns:p14="http://schemas.microsoft.com/office/powerpoint/2010/main" val="115280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ew-conway-data-science-ven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855" y="330917"/>
            <a:ext cx="6174829" cy="5577929"/>
          </a:xfrm>
          <a:prstGeom prst="rect">
            <a:avLst/>
          </a:prstGeom>
        </p:spPr>
      </p:pic>
      <p:sp>
        <p:nvSpPr>
          <p:cNvPr id="3" name="Rectangle 2"/>
          <p:cNvSpPr/>
          <p:nvPr/>
        </p:nvSpPr>
        <p:spPr>
          <a:xfrm>
            <a:off x="173789" y="6055894"/>
            <a:ext cx="8756316" cy="707886"/>
          </a:xfrm>
          <a:prstGeom prst="rect">
            <a:avLst/>
          </a:prstGeom>
        </p:spPr>
        <p:txBody>
          <a:bodyPr wrap="square">
            <a:spAutoFit/>
          </a:bodyPr>
          <a:lstStyle/>
          <a:p>
            <a:r>
              <a:rPr lang="en-US" sz="2000" dirty="0" smtClean="0">
                <a:latin typeface="+mj-lt"/>
              </a:rPr>
              <a:t>Image Attribution: Drew Conway</a:t>
            </a:r>
          </a:p>
          <a:p>
            <a:r>
              <a:rPr lang="en-US" sz="2000" dirty="0" smtClean="0">
                <a:latin typeface="+mj-lt"/>
              </a:rPr>
              <a:t>http</a:t>
            </a:r>
            <a:r>
              <a:rPr lang="en-US" sz="2000" dirty="0">
                <a:latin typeface="+mj-lt"/>
              </a:rPr>
              <a:t>://</a:t>
            </a:r>
            <a:r>
              <a:rPr lang="en-US" sz="2000" dirty="0" err="1">
                <a:latin typeface="+mj-lt"/>
              </a:rPr>
              <a:t>drewconway.com</a:t>
            </a:r>
            <a:r>
              <a:rPr lang="en-US" sz="2000" dirty="0">
                <a:latin typeface="+mj-lt"/>
              </a:rPr>
              <a:t>/</a:t>
            </a:r>
            <a:r>
              <a:rPr lang="en-US" sz="2000" dirty="0" err="1">
                <a:latin typeface="+mj-lt"/>
              </a:rPr>
              <a:t>zia</a:t>
            </a:r>
            <a:r>
              <a:rPr lang="en-US" sz="2000" dirty="0">
                <a:latin typeface="+mj-lt"/>
              </a:rPr>
              <a:t>/2013/3/26/the-data-science-</a:t>
            </a:r>
            <a:r>
              <a:rPr lang="en-US" sz="2000" dirty="0" err="1">
                <a:latin typeface="+mj-lt"/>
              </a:rPr>
              <a:t>venn</a:t>
            </a:r>
            <a:r>
              <a:rPr lang="en-US" sz="2000" dirty="0">
                <a:latin typeface="+mj-lt"/>
              </a:rPr>
              <a:t>-diagram</a:t>
            </a:r>
          </a:p>
        </p:txBody>
      </p:sp>
    </p:spTree>
    <p:extLst>
      <p:ext uri="{BB962C8B-B14F-4D97-AF65-F5344CB8AC3E}">
        <p14:creationId xmlns:p14="http://schemas.microsoft.com/office/powerpoint/2010/main" val="385856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Water Science Software Institute (WSSI)</a:t>
            </a:r>
            <a:endParaRPr lang="en-US" dirty="0" smtClean="0"/>
          </a:p>
          <a:p>
            <a:pPr marL="39688" indent="0" algn="ctr" eaLnBrk="1" hangingPunct="1">
              <a:spcBef>
                <a:spcPct val="0"/>
              </a:spcBef>
              <a:buFont typeface="Verdana" charset="0"/>
              <a:buNone/>
              <a:defRPr/>
            </a:pPr>
            <a:endParaRPr lang="en-US" dirty="0" smtClean="0"/>
          </a:p>
        </p:txBody>
      </p:sp>
      <p:pic>
        <p:nvPicPr>
          <p:cNvPr id="2" name="Picture 1" descr="wssi-partner-log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7630"/>
            <a:ext cx="9144000" cy="1117393"/>
          </a:xfrm>
          <a:prstGeom prst="rect">
            <a:avLst/>
          </a:prstGeom>
        </p:spPr>
      </p:pic>
    </p:spTree>
    <p:extLst>
      <p:ext uri="{BB962C8B-B14F-4D97-AF65-F5344CB8AC3E}">
        <p14:creationId xmlns:p14="http://schemas.microsoft.com/office/powerpoint/2010/main" val="85311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711200" y="1644316"/>
            <a:ext cx="7645400" cy="5181934"/>
          </a:xfrm>
        </p:spPr>
        <p:txBody>
          <a:bodyPr rIns="132080">
            <a:normAutofit/>
          </a:bodyPr>
          <a:lstStyle/>
          <a:p>
            <a:pPr marL="39688" indent="0" algn="ctr">
              <a:spcBef>
                <a:spcPct val="0"/>
              </a:spcBef>
              <a:buNone/>
              <a:defRPr/>
            </a:pPr>
            <a:r>
              <a:rPr lang="en-US" dirty="0">
                <a:latin typeface="Verdana Bold" charset="0"/>
                <a:ea typeface="ヒラギノ角ゴ ProN W6" charset="0"/>
                <a:cs typeface="ヒラギノ角ゴ ProN W6" charset="0"/>
                <a:sym typeface="Verdana Bold" charset="0"/>
              </a:rPr>
              <a:t>Institute for Sustainable Earth and Environmental </a:t>
            </a:r>
            <a:r>
              <a:rPr lang="en-US" dirty="0" smtClean="0">
                <a:latin typeface="Verdana Bold" charset="0"/>
                <a:ea typeface="ヒラギノ角ゴ ProN W6" charset="0"/>
                <a:cs typeface="ヒラギノ角ゴ ProN W6" charset="0"/>
                <a:sym typeface="Verdana Bold" charset="0"/>
              </a:rPr>
              <a:t>Software</a:t>
            </a:r>
          </a:p>
          <a:p>
            <a:pPr marL="39688" indent="0" algn="ctr">
              <a:spcBef>
                <a:spcPct val="0"/>
              </a:spcBef>
              <a:buNone/>
              <a:defRPr/>
            </a:pPr>
            <a:r>
              <a:rPr lang="en-US" dirty="0" smtClean="0">
                <a:latin typeface="Verdana Bold" charset="0"/>
                <a:ea typeface="ヒラギノ角ゴ ProN W6" charset="0"/>
                <a:cs typeface="ヒラギノ角ゴ ProN W6" charset="0"/>
                <a:sym typeface="Verdana Bold" charset="0"/>
              </a:rPr>
              <a:t>(ISEES)</a:t>
            </a:r>
            <a:endParaRPr lang="en-US" dirty="0" smtClean="0"/>
          </a:p>
          <a:p>
            <a:pPr marL="39688" indent="0" algn="ctr" eaLnBrk="1" hangingPunct="1">
              <a:spcBef>
                <a:spcPct val="0"/>
              </a:spcBef>
              <a:buFont typeface="Verdana" charset="0"/>
              <a:buNone/>
              <a:defRPr/>
            </a:pPr>
            <a:endParaRPr lang="en-US" dirty="0" smtClean="0"/>
          </a:p>
        </p:txBody>
      </p:sp>
      <p:pic>
        <p:nvPicPr>
          <p:cNvPr id="4100" name="Picture 6" descr="isees-footer-log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22700"/>
            <a:ext cx="9144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37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Functional areas for ISEES</a:t>
            </a:r>
            <a:endParaRPr lang="en-US" dirty="0"/>
          </a:p>
        </p:txBody>
      </p:sp>
      <p:sp>
        <p:nvSpPr>
          <p:cNvPr id="4" name="Content Placeholder 3"/>
          <p:cNvSpPr>
            <a:spLocks noGrp="1"/>
          </p:cNvSpPr>
          <p:nvPr>
            <p:ph idx="1"/>
          </p:nvPr>
        </p:nvSpPr>
        <p:spPr/>
        <p:txBody>
          <a:bodyPr/>
          <a:lstStyle/>
          <a:p>
            <a:endParaRPr lang="en-US" dirty="0" smtClean="0"/>
          </a:p>
          <a:p>
            <a:r>
              <a:rPr lang="en-US" dirty="0" smtClean="0"/>
              <a:t>Community building</a:t>
            </a:r>
            <a:endParaRPr lang="en-US" dirty="0"/>
          </a:p>
          <a:p>
            <a:r>
              <a:rPr lang="en-US" dirty="0"/>
              <a:t>Training and </a:t>
            </a:r>
            <a:r>
              <a:rPr lang="en-US" dirty="0" smtClean="0"/>
              <a:t>Advocacy</a:t>
            </a:r>
            <a:endParaRPr lang="en-US" dirty="0"/>
          </a:p>
          <a:p>
            <a:r>
              <a:rPr lang="en-US" dirty="0"/>
              <a:t>Consulting </a:t>
            </a:r>
            <a:r>
              <a:rPr lang="en-US" dirty="0" smtClean="0"/>
              <a:t>Services</a:t>
            </a:r>
            <a:endParaRPr lang="en-US" dirty="0"/>
          </a:p>
          <a:p>
            <a:r>
              <a:rPr lang="en-US" dirty="0" smtClean="0"/>
              <a:t>Infrastructural Services</a:t>
            </a:r>
            <a:endParaRPr lang="en-US" dirty="0"/>
          </a:p>
        </p:txBody>
      </p:sp>
    </p:spTree>
    <p:extLst>
      <p:ext uri="{BB962C8B-B14F-4D97-AF65-F5344CB8AC3E}">
        <p14:creationId xmlns:p14="http://schemas.microsoft.com/office/powerpoint/2010/main" val="371767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Advocacy</a:t>
            </a:r>
            <a:endParaRPr lang="en-US" dirty="0"/>
          </a:p>
        </p:txBody>
      </p:sp>
      <p:sp>
        <p:nvSpPr>
          <p:cNvPr id="3" name="Content Placeholder 2"/>
          <p:cNvSpPr>
            <a:spLocks noGrp="1"/>
          </p:cNvSpPr>
          <p:nvPr>
            <p:ph idx="1"/>
          </p:nvPr>
        </p:nvSpPr>
        <p:spPr/>
        <p:txBody>
          <a:bodyPr/>
          <a:lstStyle/>
          <a:p>
            <a:r>
              <a:rPr lang="en-US" dirty="0" smtClean="0"/>
              <a:t>On-site and remote courses</a:t>
            </a:r>
          </a:p>
          <a:p>
            <a:pPr lvl="1"/>
            <a:r>
              <a:rPr lang="en-US" dirty="0" smtClean="0"/>
              <a:t>on software development for research developers</a:t>
            </a:r>
          </a:p>
          <a:p>
            <a:r>
              <a:rPr lang="en-US" dirty="0" smtClean="0"/>
              <a:t>Provide </a:t>
            </a:r>
            <a:r>
              <a:rPr lang="en-US" dirty="0"/>
              <a:t>best practices </a:t>
            </a:r>
            <a:endParaRPr lang="en-US" dirty="0" smtClean="0"/>
          </a:p>
          <a:p>
            <a:pPr lvl="1"/>
            <a:r>
              <a:rPr lang="en-US" dirty="0" smtClean="0"/>
              <a:t>for software development </a:t>
            </a:r>
            <a:r>
              <a:rPr lang="en-US" dirty="0"/>
              <a:t>aimed at scientific </a:t>
            </a:r>
            <a:r>
              <a:rPr lang="en-US" dirty="0" smtClean="0"/>
              <a:t>community</a:t>
            </a:r>
          </a:p>
          <a:p>
            <a:r>
              <a:rPr lang="en-US" dirty="0"/>
              <a:t>Advocate for </a:t>
            </a:r>
            <a:r>
              <a:rPr lang="en-US" dirty="0" smtClean="0"/>
              <a:t>benefits </a:t>
            </a:r>
            <a:r>
              <a:rPr lang="en-US" dirty="0"/>
              <a:t>of Open </a:t>
            </a:r>
            <a:r>
              <a:rPr lang="en-US" dirty="0" smtClean="0"/>
              <a:t>Source</a:t>
            </a:r>
            <a:endParaRPr lang="en-US" dirty="0"/>
          </a:p>
        </p:txBody>
      </p:sp>
    </p:spTree>
    <p:extLst>
      <p:ext uri="{BB962C8B-B14F-4D97-AF65-F5344CB8AC3E}">
        <p14:creationId xmlns:p14="http://schemas.microsoft.com/office/powerpoint/2010/main" val="126736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1835</TotalTime>
  <Words>494</Words>
  <Application>Microsoft Macintosh PowerPoint</Application>
  <PresentationFormat>On-screen Show (4:3)</PresentationFormat>
  <Paragraphs>59</Paragraphs>
  <Slides>10</Slides>
  <Notes>4</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Open Science for Synthesis Software Skills Training for Early Career Scientists</vt:lpstr>
      <vt:lpstr>PowerPoint Presentation</vt:lpstr>
      <vt:lpstr>10 types of people</vt:lpstr>
      <vt:lpstr>PowerPoint Presentation</vt:lpstr>
      <vt:lpstr>PowerPoint Presentation</vt:lpstr>
      <vt:lpstr>PowerPoint Presentation</vt:lpstr>
      <vt:lpstr>PowerPoint Presentation</vt:lpstr>
      <vt:lpstr>Functional areas for ISEES</vt:lpstr>
      <vt:lpstr>Training and Advocacy</vt:lpstr>
      <vt:lpstr>Can an Institute build it “for them”? </vt:lpstr>
    </vt:vector>
  </TitlesOfParts>
  <Company>NCEAS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Clark</dc:creator>
  <cp:lastModifiedBy>Matthew Jones</cp:lastModifiedBy>
  <cp:revision>200</cp:revision>
  <dcterms:created xsi:type="dcterms:W3CDTF">2013-11-05T19:52:10Z</dcterms:created>
  <dcterms:modified xsi:type="dcterms:W3CDTF">2014-07-19T19:15:52Z</dcterms:modified>
</cp:coreProperties>
</file>